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140" r:id="rId3"/>
    <p:sldId id="6070" r:id="rId4"/>
    <p:sldId id="6160" r:id="rId5"/>
    <p:sldId id="6127" r:id="rId6"/>
    <p:sldId id="6161" r:id="rId7"/>
    <p:sldId id="6126" r:id="rId8"/>
    <p:sldId id="6128" r:id="rId9"/>
    <p:sldId id="6162" r:id="rId10"/>
    <p:sldId id="6170" r:id="rId11"/>
    <p:sldId id="6171" r:id="rId12"/>
    <p:sldId id="6172" r:id="rId13"/>
    <p:sldId id="6173" r:id="rId14"/>
    <p:sldId id="6174" r:id="rId15"/>
    <p:sldId id="6175" r:id="rId16"/>
    <p:sldId id="6176" r:id="rId17"/>
    <p:sldId id="6163" r:id="rId18"/>
    <p:sldId id="6164" r:id="rId19"/>
    <p:sldId id="6165" r:id="rId20"/>
    <p:sldId id="6166" r:id="rId21"/>
    <p:sldId id="6167" r:id="rId22"/>
    <p:sldId id="6168" r:id="rId23"/>
    <p:sldId id="6169" r:id="rId24"/>
    <p:sldId id="6177" r:id="rId25"/>
    <p:sldId id="6178" r:id="rId26"/>
    <p:sldId id="6141" r:id="rId27"/>
  </p:sldIdLst>
  <p:sldSz cx="9144000" cy="5143500" type="screen16x9"/>
  <p:notesSz cx="6798945" cy="9929495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90204" pitchFamily="34" charset="0"/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061"/>
    <a:srgbClr val="C00000"/>
    <a:srgbClr val="4F81BD"/>
    <a:srgbClr val="8A1520"/>
    <a:srgbClr val="0070C0"/>
    <a:srgbClr val="B8BC14"/>
    <a:srgbClr val="899099"/>
    <a:srgbClr val="891321"/>
    <a:srgbClr val="00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35" autoAdjust="0"/>
    <p:restoredTop sz="95256" autoAdjust="0"/>
  </p:normalViewPr>
  <p:slideViewPr>
    <p:cSldViewPr>
      <p:cViewPr varScale="1">
        <p:scale>
          <a:sx n="88" d="100"/>
          <a:sy n="88" d="100"/>
        </p:scale>
        <p:origin x="344" y="22"/>
      </p:cViewPr>
      <p:guideLst>
        <p:guide orient="horz" pos="1572"/>
        <p:guide pos="3022"/>
      </p:guideLst>
    </p:cSldViewPr>
  </p:slideViewPr>
  <p:outlineViewPr>
    <p:cViewPr>
      <p:scale>
        <a:sx n="33" d="100"/>
        <a:sy n="33" d="100"/>
      </p:scale>
      <p:origin x="0" y="52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notesViewPr>
    <p:cSldViewPr>
      <p:cViewPr varScale="1">
        <p:scale>
          <a:sx n="53" d="100"/>
          <a:sy n="53" d="100"/>
        </p:scale>
        <p:origin x="-2706" y="-96"/>
      </p:cViewPr>
      <p:guideLst>
        <p:guide orient="horz" pos="3035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2D1E8A-8D93-4979-8E6C-83C25FCF6E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F4092C-2D5F-4F4E-B447-FA9632BE435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数据采集与接入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3A574-C5C9-48CD-9423-DB1142F59006}" cxnId="{61A05A32-3F9A-45CF-9AB1-EC0A996CAC90}" type="parTrans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D6ADC4-87CB-4C1C-BF89-F3481FF9F1C3}" cxnId="{61A05A32-3F9A-45CF-9AB1-EC0A996CAC90}" type="sibTrans">
      <dgm:prSet custT="1"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11C4D6-A06B-44BE-87CB-3488C980BA51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大数据治理平台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F3FFD9-F905-4CFA-AB8D-0231653D06DD}" cxnId="{5A5FA4CE-864A-4CF8-94AE-9C9DE88ADCAD}" type="parTrans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48025D-962F-476D-9C82-464087AD9033}" cxnId="{5A5FA4CE-864A-4CF8-94AE-9C9DE88ADCAD}" type="sibTrans">
      <dgm:prSet custT="1"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055C6-2B9F-4261-A492-9C557317178A}">
      <dgm:prSet custT="1"/>
      <dgm:spPr/>
      <dgm:t>
        <a:bodyPr/>
        <a:lstStyle/>
        <a:p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AI+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机理预测模型与方法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ABAD5-8689-428D-BD7C-9185D75E96ED}" cxnId="{61021409-26D3-4371-BD63-6125AC438995}" type="parTrans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0A8E17-BE9F-4648-BCE7-82049410A561}" cxnId="{61021409-26D3-4371-BD63-6125AC438995}" type="sibTrans">
      <dgm:prSet custT="1"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753572-7CDD-462C-B1A1-F61250EFFBAE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广泛行业应用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72B8C1-E158-47D0-A931-53863F511209}" cxnId="{C59D8C98-704B-4EAB-8782-498F32246DA4}" type="parTrans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1CE58D-7FFC-4AF6-B0C0-CD939471D75D}" cxnId="{C59D8C98-704B-4EAB-8782-498F32246DA4}" type="sibTrans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9DB90F-989E-41A7-A608-9B00362CA2FE}" type="pres">
      <dgm:prSet presAssocID="{5C2D1E8A-8D93-4979-8E6C-83C25FCF6E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2829B2EA-D4BA-4E84-9273-63A3973C07A7}" type="pres">
      <dgm:prSet presAssocID="{F7F4092C-2D5F-4F4E-B447-FA9632BE4354}" presName="node" presStyleLbl="node1" presStyleIdx="0" presStyleCnt="4" custScaleY="67607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AD9342A-D2FE-484C-9316-1E93150DE966}" type="pres">
      <dgm:prSet presAssocID="{DCD6ADC4-87CB-4C1C-BF89-F3481FF9F1C3}" presName="sibTrans" presStyleLbl="sibTrans2D1" presStyleIdx="0" presStyleCnt="3"/>
      <dgm:spPr/>
      <dgm:t>
        <a:bodyPr/>
        <a:lstStyle/>
        <a:p>
          <a:endParaRPr lang="en-US" altLang="zh-CN"/>
        </a:p>
      </dgm:t>
    </dgm:pt>
    <dgm:pt modelId="{90DFECF0-FF35-4DC4-A6D6-2E6A3B29F41A}" type="pres">
      <dgm:prSet presAssocID="{DCD6ADC4-87CB-4C1C-BF89-F3481FF9F1C3}" presName="connectorText" presStyleLbl="sibTrans2D1" presStyleIdx="0" presStyleCnt="3"/>
      <dgm:spPr/>
      <dgm:t>
        <a:bodyPr/>
        <a:lstStyle/>
        <a:p>
          <a:endParaRPr lang="en-US" altLang="zh-CN"/>
        </a:p>
      </dgm:t>
    </dgm:pt>
    <dgm:pt modelId="{01510648-EBD8-49B9-B37F-BF569C8C2DF8}" type="pres">
      <dgm:prSet presAssocID="{C811C4D6-A06B-44BE-87CB-3488C980BA51}" presName="node" presStyleLbl="node1" presStyleIdx="1" presStyleCnt="4" custScaleY="67607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00F6C289-0DA6-44B7-B6DD-0A5203B05C94}" type="pres">
      <dgm:prSet presAssocID="{1E48025D-962F-476D-9C82-464087AD9033}" presName="sibTrans" presStyleLbl="sibTrans2D1" presStyleIdx="1" presStyleCnt="3"/>
      <dgm:spPr/>
      <dgm:t>
        <a:bodyPr/>
        <a:lstStyle/>
        <a:p>
          <a:endParaRPr lang="en-US" altLang="zh-CN"/>
        </a:p>
      </dgm:t>
    </dgm:pt>
    <dgm:pt modelId="{FBED2236-A116-42E3-8FDF-C7305AF4D84B}" type="pres">
      <dgm:prSet presAssocID="{1E48025D-962F-476D-9C82-464087AD9033}" presName="connectorText" presStyleLbl="sibTrans2D1" presStyleIdx="1" presStyleCnt="3"/>
      <dgm:spPr/>
      <dgm:t>
        <a:bodyPr/>
        <a:lstStyle/>
        <a:p>
          <a:endParaRPr lang="en-US" altLang="zh-CN"/>
        </a:p>
      </dgm:t>
    </dgm:pt>
    <dgm:pt modelId="{BBD2CB0E-64E8-4676-89A9-41461563EF2F}" type="pres">
      <dgm:prSet presAssocID="{5AB055C6-2B9F-4261-A492-9C557317178A}" presName="node" presStyleLbl="node1" presStyleIdx="2" presStyleCnt="4" custScaleY="67607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EE89436C-593F-4DF8-A166-9E2D71CF838A}" type="pres">
      <dgm:prSet presAssocID="{170A8E17-BE9F-4648-BCE7-82049410A561}" presName="sibTrans" presStyleLbl="sibTrans2D1" presStyleIdx="2" presStyleCnt="3"/>
      <dgm:spPr/>
      <dgm:t>
        <a:bodyPr/>
        <a:lstStyle/>
        <a:p>
          <a:endParaRPr lang="en-US" altLang="zh-CN"/>
        </a:p>
      </dgm:t>
    </dgm:pt>
    <dgm:pt modelId="{9098732C-576A-4F02-A656-FF064D09C4A2}" type="pres">
      <dgm:prSet presAssocID="{170A8E17-BE9F-4648-BCE7-82049410A561}" presName="connectorText" presStyleLbl="sibTrans2D1" presStyleIdx="2" presStyleCnt="3"/>
      <dgm:spPr/>
      <dgm:t>
        <a:bodyPr/>
        <a:lstStyle/>
        <a:p>
          <a:endParaRPr lang="en-US" altLang="zh-CN"/>
        </a:p>
      </dgm:t>
    </dgm:pt>
    <dgm:pt modelId="{9E80D343-0726-4D71-B605-E97634F9A27A}" type="pres">
      <dgm:prSet presAssocID="{CE753572-7CDD-462C-B1A1-F61250EFFBAE}" presName="node" presStyleLbl="node1" presStyleIdx="3" presStyleCnt="4" custScaleY="67607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BFD393FC-3255-4D10-B84E-318E06A34764}" type="presOf" srcId="{5C2D1E8A-8D93-4979-8E6C-83C25FCF6EAA}" destId="{639DB90F-989E-41A7-A608-9B00362CA2FE}" srcOrd="0" destOrd="0" presId="urn:microsoft.com/office/officeart/2005/8/layout/process1"/>
    <dgm:cxn modelId="{D965F770-3040-4721-B97D-25A95B1836B8}" type="presOf" srcId="{1E48025D-962F-476D-9C82-464087AD9033}" destId="{FBED2236-A116-42E3-8FDF-C7305AF4D84B}" srcOrd="1" destOrd="0" presId="urn:microsoft.com/office/officeart/2005/8/layout/process1"/>
    <dgm:cxn modelId="{263E5DFB-8D4C-45DA-AE37-8D18A921FA85}" type="presOf" srcId="{1E48025D-962F-476D-9C82-464087AD9033}" destId="{00F6C289-0DA6-44B7-B6DD-0A5203B05C94}" srcOrd="0" destOrd="0" presId="urn:microsoft.com/office/officeart/2005/8/layout/process1"/>
    <dgm:cxn modelId="{5A5FA4CE-864A-4CF8-94AE-9C9DE88ADCAD}" srcId="{5C2D1E8A-8D93-4979-8E6C-83C25FCF6EAA}" destId="{C811C4D6-A06B-44BE-87CB-3488C980BA51}" srcOrd="1" destOrd="0" parTransId="{20F3FFD9-F905-4CFA-AB8D-0231653D06DD}" sibTransId="{1E48025D-962F-476D-9C82-464087AD9033}"/>
    <dgm:cxn modelId="{46A7DC56-6389-4A24-ACB0-C794040231DB}" type="presOf" srcId="{DCD6ADC4-87CB-4C1C-BF89-F3481FF9F1C3}" destId="{DAD9342A-D2FE-484C-9316-1E93150DE966}" srcOrd="0" destOrd="0" presId="urn:microsoft.com/office/officeart/2005/8/layout/process1"/>
    <dgm:cxn modelId="{589B02E5-5BEB-46A3-AEA8-A33CBC3E81A8}" type="presOf" srcId="{170A8E17-BE9F-4648-BCE7-82049410A561}" destId="{EE89436C-593F-4DF8-A166-9E2D71CF838A}" srcOrd="0" destOrd="0" presId="urn:microsoft.com/office/officeart/2005/8/layout/process1"/>
    <dgm:cxn modelId="{F2F29B01-35BB-4A32-9A7B-CCCD3A13CFA0}" type="presOf" srcId="{F7F4092C-2D5F-4F4E-B447-FA9632BE4354}" destId="{2829B2EA-D4BA-4E84-9273-63A3973C07A7}" srcOrd="0" destOrd="0" presId="urn:microsoft.com/office/officeart/2005/8/layout/process1"/>
    <dgm:cxn modelId="{D6194228-5DB1-454A-B684-C041B9C882FA}" type="presOf" srcId="{5AB055C6-2B9F-4261-A492-9C557317178A}" destId="{BBD2CB0E-64E8-4676-89A9-41461563EF2F}" srcOrd="0" destOrd="0" presId="urn:microsoft.com/office/officeart/2005/8/layout/process1"/>
    <dgm:cxn modelId="{7FFE1F7A-8DE9-4C92-B4D3-A2D8987D987C}" type="presOf" srcId="{DCD6ADC4-87CB-4C1C-BF89-F3481FF9F1C3}" destId="{90DFECF0-FF35-4DC4-A6D6-2E6A3B29F41A}" srcOrd="1" destOrd="0" presId="urn:microsoft.com/office/officeart/2005/8/layout/process1"/>
    <dgm:cxn modelId="{61021409-26D3-4371-BD63-6125AC438995}" srcId="{5C2D1E8A-8D93-4979-8E6C-83C25FCF6EAA}" destId="{5AB055C6-2B9F-4261-A492-9C557317178A}" srcOrd="2" destOrd="0" parTransId="{706ABAD5-8689-428D-BD7C-9185D75E96ED}" sibTransId="{170A8E17-BE9F-4648-BCE7-82049410A561}"/>
    <dgm:cxn modelId="{CBF2931B-1837-4E55-A7D2-0D09E1C2FA52}" type="presOf" srcId="{170A8E17-BE9F-4648-BCE7-82049410A561}" destId="{9098732C-576A-4F02-A656-FF064D09C4A2}" srcOrd="1" destOrd="0" presId="urn:microsoft.com/office/officeart/2005/8/layout/process1"/>
    <dgm:cxn modelId="{B42A138A-B906-4A7D-87A8-C0B2F312C94B}" type="presOf" srcId="{C811C4D6-A06B-44BE-87CB-3488C980BA51}" destId="{01510648-EBD8-49B9-B37F-BF569C8C2DF8}" srcOrd="0" destOrd="0" presId="urn:microsoft.com/office/officeart/2005/8/layout/process1"/>
    <dgm:cxn modelId="{61A05A32-3F9A-45CF-9AB1-EC0A996CAC90}" srcId="{5C2D1E8A-8D93-4979-8E6C-83C25FCF6EAA}" destId="{F7F4092C-2D5F-4F4E-B447-FA9632BE4354}" srcOrd="0" destOrd="0" parTransId="{ED13A574-C5C9-48CD-9423-DB1142F59006}" sibTransId="{DCD6ADC4-87CB-4C1C-BF89-F3481FF9F1C3}"/>
    <dgm:cxn modelId="{21CB37A1-C1B6-457C-BAD6-1DD1A6980938}" type="presOf" srcId="{CE753572-7CDD-462C-B1A1-F61250EFFBAE}" destId="{9E80D343-0726-4D71-B605-E97634F9A27A}" srcOrd="0" destOrd="0" presId="urn:microsoft.com/office/officeart/2005/8/layout/process1"/>
    <dgm:cxn modelId="{C59D8C98-704B-4EAB-8782-498F32246DA4}" srcId="{5C2D1E8A-8D93-4979-8E6C-83C25FCF6EAA}" destId="{CE753572-7CDD-462C-B1A1-F61250EFFBAE}" srcOrd="3" destOrd="0" parTransId="{3072B8C1-E158-47D0-A931-53863F511209}" sibTransId="{FF1CE58D-7FFC-4AF6-B0C0-CD939471D75D}"/>
    <dgm:cxn modelId="{A28A46E8-EBAC-4499-9394-990FED15740B}" type="presParOf" srcId="{639DB90F-989E-41A7-A608-9B00362CA2FE}" destId="{2829B2EA-D4BA-4E84-9273-63A3973C07A7}" srcOrd="0" destOrd="0" presId="urn:microsoft.com/office/officeart/2005/8/layout/process1"/>
    <dgm:cxn modelId="{C7965DCD-5CA6-49BE-91E6-072594F5DA85}" type="presParOf" srcId="{639DB90F-989E-41A7-A608-9B00362CA2FE}" destId="{DAD9342A-D2FE-484C-9316-1E93150DE966}" srcOrd="1" destOrd="0" presId="urn:microsoft.com/office/officeart/2005/8/layout/process1"/>
    <dgm:cxn modelId="{D7B0DB15-3FEF-4330-AC9B-6C6F7D1B50F0}" type="presParOf" srcId="{DAD9342A-D2FE-484C-9316-1E93150DE966}" destId="{90DFECF0-FF35-4DC4-A6D6-2E6A3B29F41A}" srcOrd="0" destOrd="0" presId="urn:microsoft.com/office/officeart/2005/8/layout/process1"/>
    <dgm:cxn modelId="{DCB87FEF-7691-47BC-9E5C-10A29975C8DB}" type="presParOf" srcId="{639DB90F-989E-41A7-A608-9B00362CA2FE}" destId="{01510648-EBD8-49B9-B37F-BF569C8C2DF8}" srcOrd="2" destOrd="0" presId="urn:microsoft.com/office/officeart/2005/8/layout/process1"/>
    <dgm:cxn modelId="{82674427-8DC3-4A1B-B469-1E85D7F18309}" type="presParOf" srcId="{639DB90F-989E-41A7-A608-9B00362CA2FE}" destId="{00F6C289-0DA6-44B7-B6DD-0A5203B05C94}" srcOrd="3" destOrd="0" presId="urn:microsoft.com/office/officeart/2005/8/layout/process1"/>
    <dgm:cxn modelId="{F7D810C3-3AC8-40D6-A01F-7B85106BF5DF}" type="presParOf" srcId="{00F6C289-0DA6-44B7-B6DD-0A5203B05C94}" destId="{FBED2236-A116-42E3-8FDF-C7305AF4D84B}" srcOrd="0" destOrd="0" presId="urn:microsoft.com/office/officeart/2005/8/layout/process1"/>
    <dgm:cxn modelId="{8353FE8D-32FF-4CFE-8ED8-666807C0DC1D}" type="presParOf" srcId="{639DB90F-989E-41A7-A608-9B00362CA2FE}" destId="{BBD2CB0E-64E8-4676-89A9-41461563EF2F}" srcOrd="4" destOrd="0" presId="urn:microsoft.com/office/officeart/2005/8/layout/process1"/>
    <dgm:cxn modelId="{EDB430CE-F197-40EA-B099-5C7FA1ED125F}" type="presParOf" srcId="{639DB90F-989E-41A7-A608-9B00362CA2FE}" destId="{EE89436C-593F-4DF8-A166-9E2D71CF838A}" srcOrd="5" destOrd="0" presId="urn:microsoft.com/office/officeart/2005/8/layout/process1"/>
    <dgm:cxn modelId="{2CF18B24-B78B-4F4C-BFAC-8CCE44A6201E}" type="presParOf" srcId="{EE89436C-593F-4DF8-A166-9E2D71CF838A}" destId="{9098732C-576A-4F02-A656-FF064D09C4A2}" srcOrd="0" destOrd="0" presId="urn:microsoft.com/office/officeart/2005/8/layout/process1"/>
    <dgm:cxn modelId="{E1AEC495-2FFC-400A-B879-40A7C1B60A45}" type="presParOf" srcId="{639DB90F-989E-41A7-A608-9B00362CA2FE}" destId="{9E80D343-0726-4D71-B605-E97634F9A2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9B2EA-D4BA-4E84-9273-63A3973C07A7}">
      <dsp:nvSpPr>
        <dsp:cNvPr id="0" name=""/>
        <dsp:cNvSpPr/>
      </dsp:nvSpPr>
      <dsp:spPr>
        <a:xfrm>
          <a:off x="7958" y="322467"/>
          <a:ext cx="1647305" cy="72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数据采集与接入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235" y="343744"/>
        <a:ext cx="1604751" cy="683894"/>
      </dsp:txXfrm>
    </dsp:sp>
    <dsp:sp modelId="{DAD9342A-D2FE-484C-9316-1E93150DE966}">
      <dsp:nvSpPr>
        <dsp:cNvPr id="0" name=""/>
        <dsp:cNvSpPr/>
      </dsp:nvSpPr>
      <dsp:spPr>
        <a:xfrm>
          <a:off x="1819994" y="481426"/>
          <a:ext cx="349228" cy="408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19994" y="563132"/>
        <a:ext cx="244460" cy="245119"/>
      </dsp:txXfrm>
    </dsp:sp>
    <dsp:sp modelId="{01510648-EBD8-49B9-B37F-BF569C8C2DF8}">
      <dsp:nvSpPr>
        <dsp:cNvPr id="0" name=""/>
        <dsp:cNvSpPr/>
      </dsp:nvSpPr>
      <dsp:spPr>
        <a:xfrm>
          <a:off x="2314186" y="322262"/>
          <a:ext cx="1647305" cy="726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大数据治理平台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35475" y="343551"/>
        <a:ext cx="1604727" cy="684281"/>
      </dsp:txXfrm>
    </dsp:sp>
    <dsp:sp modelId="{00F6C289-0DA6-44B7-B6DD-0A5203B05C94}">
      <dsp:nvSpPr>
        <dsp:cNvPr id="0" name=""/>
        <dsp:cNvSpPr/>
      </dsp:nvSpPr>
      <dsp:spPr>
        <a:xfrm>
          <a:off x="4126222" y="481426"/>
          <a:ext cx="349228" cy="408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26222" y="563132"/>
        <a:ext cx="244460" cy="245119"/>
      </dsp:txXfrm>
    </dsp:sp>
    <dsp:sp modelId="{BBD2CB0E-64E8-4676-89A9-41461563EF2F}">
      <dsp:nvSpPr>
        <dsp:cNvPr id="0" name=""/>
        <dsp:cNvSpPr/>
      </dsp:nvSpPr>
      <dsp:spPr>
        <a:xfrm>
          <a:off x="4620414" y="322063"/>
          <a:ext cx="1647305" cy="72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AI+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机理预测模型与方法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41715" y="343364"/>
        <a:ext cx="1604703" cy="684654"/>
      </dsp:txXfrm>
    </dsp:sp>
    <dsp:sp modelId="{EE89436C-593F-4DF8-A166-9E2D71CF838A}">
      <dsp:nvSpPr>
        <dsp:cNvPr id="0" name=""/>
        <dsp:cNvSpPr/>
      </dsp:nvSpPr>
      <dsp:spPr>
        <a:xfrm>
          <a:off x="6432450" y="481426"/>
          <a:ext cx="349228" cy="408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32450" y="563132"/>
        <a:ext cx="244460" cy="245119"/>
      </dsp:txXfrm>
    </dsp:sp>
    <dsp:sp modelId="{9E80D343-0726-4D71-B605-E97634F9A27A}">
      <dsp:nvSpPr>
        <dsp:cNvPr id="0" name=""/>
        <dsp:cNvSpPr/>
      </dsp:nvSpPr>
      <dsp:spPr>
        <a:xfrm>
          <a:off x="6926642" y="322063"/>
          <a:ext cx="1647305" cy="72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广泛行业应用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47943" y="343364"/>
        <a:ext cx="1604703" cy="684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92D19-DAB1-4875-885C-5CE9930C4D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AE0EB-002D-4EDA-9D7A-1A53043051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t" anchorCtr="0" compatLnSpc="1"/>
          <a:lstStyle>
            <a:lvl1pPr eaLnBrk="1" hangingPunct="1">
              <a:buFont typeface="Arial" panose="020B0604020202090204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t" anchorCtr="0" compatLnSpc="1"/>
          <a:lstStyle>
            <a:lvl1pPr algn="r" eaLnBrk="1" hangingPunct="1">
              <a:buFont typeface="Arial" panose="020B0604020202090204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8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88900" y="744538"/>
            <a:ext cx="6621463" cy="3724275"/>
          </a:xfrm>
          <a:prstGeom prst="rect">
            <a:avLst/>
          </a:prstGeom>
          <a:noFill/>
          <a:ln w="12700">
            <a:noFill/>
            <a:miter lim="800000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40363" cy="4468812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vert="horz" wrap="square" lIns="92172" tIns="46086" rIns="92172" bIns="46086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b" anchorCtr="0" compatLnSpc="1"/>
          <a:lstStyle>
            <a:lvl1pPr eaLnBrk="1" hangingPunct="1">
              <a:buFont typeface="Arial" panose="020B0604020202090204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b" anchorCtr="0" compatLnSpc="1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B97B80F-142F-4A8D-AA75-D1CDF5ADA1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1628C5-5B4E-4B23-8C52-3D374E3DA5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5048250"/>
            <a:ext cx="9144000" cy="95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ko-KR" altLang="en-US"/>
          </a:p>
        </p:txBody>
      </p:sp>
      <p:sp>
        <p:nvSpPr>
          <p:cNvPr id="3" name="직사각형 3"/>
          <p:cNvSpPr/>
          <p:nvPr/>
        </p:nvSpPr>
        <p:spPr>
          <a:xfrm>
            <a:off x="0" y="-254000"/>
            <a:ext cx="9144000" cy="149383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254000"/>
            <a:ext cx="9144000" cy="11176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 bwMode="auto">
          <a:xfrm>
            <a:off x="0" y="2066925"/>
            <a:ext cx="9144000" cy="149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477250" y="4881563"/>
            <a:ext cx="388938" cy="138112"/>
          </a:xfrm>
        </p:spPr>
        <p:txBody>
          <a:bodyPr lIns="0" tIns="0" rIns="0" bIns="0" anchor="t">
            <a:noAutofit/>
          </a:bodyPr>
          <a:lstStyle>
            <a:lvl1pPr algn="ctr">
              <a:defRPr sz="900">
                <a:solidFill>
                  <a:srgbClr val="404040"/>
                </a:solidFill>
              </a:defRPr>
            </a:lvl1pPr>
          </a:lstStyle>
          <a:p>
            <a:fld id="{EF41492B-28D8-4D3D-84FD-A2AD7DD1CF76}" type="slidenum">
              <a:rPr lang="ko-KR" altLang="en-US"/>
            </a:fld>
            <a:endParaRPr lang="ko-KR" altLang="en-US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E03AC-C4E4-4566-AA45-D24CB10E5C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49B9D-C1FA-4432-ACA8-4BE4384B9A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1700" y="161925"/>
            <a:ext cx="161448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/>
          <p:nvPr/>
        </p:nvCxnSpPr>
        <p:spPr>
          <a:xfrm>
            <a:off x="395288" y="631825"/>
            <a:ext cx="84597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113" y="4875213"/>
            <a:ext cx="9144000" cy="254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1AC99-F3B5-449A-9336-D93298ED12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3" y="4687888"/>
            <a:ext cx="9144000" cy="446087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 bwMode="auto">
          <a:xfrm>
            <a:off x="2681288" y="315913"/>
            <a:ext cx="3781425" cy="952500"/>
          </a:xfrm>
          <a:prstGeom prst="rect">
            <a:avLst/>
          </a:prstGeom>
          <a:solidFill>
            <a:srgbClr val="8A1520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2F6B3-6D35-4894-A137-AEFF3C58BE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>
            <a:solidFill>
              <a:srgbClr val="8A1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手动操作 4"/>
          <p:cNvSpPr/>
          <p:nvPr/>
        </p:nvSpPr>
        <p:spPr bwMode="auto"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89725" y="4778375"/>
            <a:ext cx="12668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为什么选择哈工大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哈工大的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昨天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 bwMode="auto">
          <a:xfrm>
            <a:off x="6659563" y="301625"/>
            <a:ext cx="22685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C82E1C7F-947B-496F-9086-E2B2ECD1EA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>
            <a:solidFill>
              <a:srgbClr val="8A1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手动操作 4"/>
          <p:cNvSpPr/>
          <p:nvPr/>
        </p:nvSpPr>
        <p:spPr bwMode="auto"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89725" y="4778375"/>
            <a:ext cx="12668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为什么选择哈工大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哈工大的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今天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 bwMode="auto">
          <a:xfrm>
            <a:off x="6659563" y="301625"/>
            <a:ext cx="22685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99A689F8-6E2B-4FFE-8930-AFC22B814E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>
            <a:solidFill>
              <a:srgbClr val="8A1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手动操作 4"/>
          <p:cNvSpPr/>
          <p:nvPr/>
        </p:nvSpPr>
        <p:spPr bwMode="auto"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89725" y="4778375"/>
            <a:ext cx="12668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为什么选择哈工大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哈工大的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sym typeface="+mn-ea"/>
              </a:rPr>
              <a:t>明天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 bwMode="auto">
          <a:xfrm>
            <a:off x="6659563" y="301625"/>
            <a:ext cx="22685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22BFDD8A-4A8C-43DA-A8C2-5A75EDD430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>
            <a:solidFill>
              <a:srgbClr val="8A1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手动操作 4"/>
          <p:cNvSpPr/>
          <p:nvPr/>
        </p:nvSpPr>
        <p:spPr bwMode="auto"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anose="020B0604020202090204" pitchFamily="34" charset="0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689725" y="4778375"/>
            <a:ext cx="12668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为什么选择哈工大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 bwMode="auto">
          <a:xfrm>
            <a:off x="6659563" y="301625"/>
            <a:ext cx="22685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26BAE4EB-587D-4CCE-B428-2E02FE86E9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9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9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55EA0CE-C96E-420F-B6BC-4189E330B80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media" Target="../media/media1.mp4"/><Relationship Id="rId3" Type="http://schemas.openxmlformats.org/officeDocument/2006/relationships/video" Target="NULL" TargetMode="Externa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png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32.jpeg"/><Relationship Id="rId10" Type="http://schemas.openxmlformats.org/officeDocument/2006/relationships/image" Target="../media/image31.jpeg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176" y="1"/>
            <a:ext cx="9144000" cy="1219258"/>
          </a:xfrm>
          <a:prstGeom prst="rect">
            <a:avLst/>
          </a:prstGeom>
          <a:solidFill>
            <a:srgbClr val="25406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383" y="21994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联网与泛在智能研究中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9"/>
          <p:cNvGrpSpPr/>
          <p:nvPr/>
        </p:nvGrpSpPr>
        <p:grpSpPr>
          <a:xfrm>
            <a:off x="0" y="3435846"/>
            <a:ext cx="9147176" cy="1295400"/>
            <a:chOff x="-9897" y="2571750"/>
            <a:chExt cx="9147320" cy="1493593"/>
          </a:xfrm>
        </p:grpSpPr>
        <p:pic>
          <p:nvPicPr>
            <p:cNvPr id="17" name="Picture 5" descr="c:\users\administrator\appdata\roaming\360se6\User Data\temp\15316320130613174438_960x720.jp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t="22943" b="21527"/>
            <a:stretch>
              <a:fillRect/>
            </a:stretch>
          </p:blipFill>
          <p:spPr bwMode="auto">
            <a:xfrm>
              <a:off x="-9897" y="2909537"/>
              <a:ext cx="2771800" cy="862026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8" name="Picture 7" descr="c:\users\administrator\appdata\roaming\360se6\User Data\temp\w296h504768_1404098312_66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7733" y="2891991"/>
              <a:ext cx="2709690" cy="914521"/>
            </a:xfrm>
            <a:prstGeom prst="rect">
              <a:avLst/>
            </a:prstGeom>
            <a:noFill/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33430" r="1365" b="1491"/>
            <a:stretch>
              <a:fillRect/>
            </a:stretch>
          </p:blipFill>
          <p:spPr bwMode="auto">
            <a:xfrm>
              <a:off x="2627783" y="2571750"/>
              <a:ext cx="3960441" cy="1493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3" name="Rectangle 2"/>
          <p:cNvSpPr/>
          <p:nvPr/>
        </p:nvSpPr>
        <p:spPr>
          <a:xfrm>
            <a:off x="3176270" y="1866795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中心简介</a:t>
            </a:r>
            <a:endParaRPr lang="zh-CN" altLang="en-US" sz="54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2.5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②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488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与康佳成立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联合实验室，突破主动智能，智能家居应用示范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1646" y="1635646"/>
            <a:ext cx="8144810" cy="13913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7627" y="1635646"/>
            <a:ext cx="7272808" cy="44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以视觉为主体融合多种感知手段的用户意图理解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627" y="2099341"/>
            <a:ext cx="72728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人机物融合融合主动交互核心技术与系统实现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6806" y="2563036"/>
            <a:ext cx="7272808" cy="44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边云协作智能家居智能物联与应用部署平台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647" y="3177641"/>
            <a:ext cx="3032242" cy="1605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70964"/>
            <a:ext cx="2664296" cy="1633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83" y="3143806"/>
            <a:ext cx="2016224" cy="18085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2.6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③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首例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冰壶机器人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比赛，开启冰壶智能时代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5869" y="1511888"/>
            <a:ext cx="8284604" cy="161553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4512" y="1491630"/>
            <a:ext cx="8197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buFont typeface="Symbol" panose="05050102010706020507" pitchFamily="18" charset="2"/>
              <a:buChar char="·"/>
              <a:defRPr/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发了桌壶机器人和数字冰壶对战平台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Symbol" panose="05050102010706020507" pitchFamily="18" charset="2"/>
              <a:buChar char="·"/>
              <a:defRPr/>
            </a:pPr>
            <a:r>
              <a:rPr lang="en-US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届高校冰壶人工智能挑战赛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所高校的</a:t>
            </a:r>
            <a:r>
              <a:rPr lang="en-US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支参赛队伍参加了比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赛。</a:t>
            </a:r>
            <a:endParaRPr lang="en-US" altLang="zh-CN" sz="2000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Symbol" panose="05050102010706020507" pitchFamily="18" charset="2"/>
              <a:buChar char="·"/>
              <a:defRPr/>
            </a:pP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，主办数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字冰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壶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，来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所高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个团队报名参赛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6680" y="0"/>
            <a:ext cx="2736304" cy="1526981"/>
          </a:xfrm>
          <a:prstGeom prst="rect">
            <a:avLst/>
          </a:prstGeom>
        </p:spPr>
      </p:pic>
      <p:pic>
        <p:nvPicPr>
          <p:cNvPr id="13" name="图片 5" descr="图片包含 室内, 地板, 物体, 餐桌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r="9051"/>
          <a:stretch>
            <a:fillRect/>
          </a:stretch>
        </p:blipFill>
        <p:spPr>
          <a:xfrm>
            <a:off x="323528" y="3172766"/>
            <a:ext cx="2312162" cy="1854653"/>
          </a:xfrm>
          <a:prstGeom prst="rect">
            <a:avLst/>
          </a:prstGeom>
        </p:spPr>
      </p:pic>
      <p:pic>
        <p:nvPicPr>
          <p:cNvPr id="14" name="逆转局势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048.000000" end="736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1800" y="3172765"/>
            <a:ext cx="3411899" cy="1854653"/>
          </a:xfrm>
          <a:prstGeom prst="rect">
            <a:avLst/>
          </a:prstGeom>
        </p:spPr>
      </p:pic>
      <p:pic>
        <p:nvPicPr>
          <p:cNvPr id="15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76" y="3212356"/>
            <a:ext cx="2808312" cy="17754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2.7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④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打造云边一体机器学习平台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4333" y="1811880"/>
            <a:ext cx="4112362" cy="9878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2977" y="1791622"/>
            <a:ext cx="38817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一体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化部署训练部署工具链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6255" y="2287950"/>
            <a:ext cx="366650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用户友好在线编程交互界面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11" descr="5-训练曲线可视化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" t="8183"/>
          <a:stretch>
            <a:fillRect/>
          </a:stretch>
        </p:blipFill>
        <p:spPr bwMode="auto">
          <a:xfrm>
            <a:off x="4860032" y="2920677"/>
            <a:ext cx="3816424" cy="211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51537"/>
            <a:ext cx="4032447" cy="2930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7" y="2942545"/>
            <a:ext cx="4112362" cy="21351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2.8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⑤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与惠达合作，优化无人农机、农业知识图谱，推动智慧农业发展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1645" y="1583317"/>
            <a:ext cx="5840555" cy="167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7626" y="1583316"/>
            <a:ext cx="55845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基于</a:t>
            </a: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AI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觉的自动农机设备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</a:t>
            </a:r>
            <a:r>
              <a:rPr lang="zh-CN" altLang="zh-CN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机视觉导航、精准除杂草等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3665" y="2430056"/>
            <a:ext cx="548239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构建农业知识图谱，构建农业机理与数据驱动融合的人工智能智能设计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43" y="1506100"/>
            <a:ext cx="1927620" cy="1991447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534939" y="3295190"/>
            <a:ext cx="7916418" cy="1849171"/>
            <a:chOff x="2018923" y="1650717"/>
            <a:chExt cx="8322568" cy="3155297"/>
          </a:xfrm>
        </p:grpSpPr>
        <p:sp>
          <p:nvSpPr>
            <p:cNvPr id="12" name="矩形 13"/>
            <p:cNvSpPr/>
            <p:nvPr/>
          </p:nvSpPr>
          <p:spPr>
            <a:xfrm>
              <a:off x="3668644" y="3902239"/>
              <a:ext cx="6651324" cy="8518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32"/>
            <p:cNvSpPr/>
            <p:nvPr/>
          </p:nvSpPr>
          <p:spPr>
            <a:xfrm>
              <a:off x="6106600" y="4060614"/>
              <a:ext cx="1552815" cy="5416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33"/>
            <p:cNvSpPr txBox="1"/>
            <p:nvPr/>
          </p:nvSpPr>
          <p:spPr>
            <a:xfrm>
              <a:off x="6149619" y="4049625"/>
              <a:ext cx="1602977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智能农机装备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34"/>
            <p:cNvSpPr txBox="1"/>
            <p:nvPr/>
          </p:nvSpPr>
          <p:spPr>
            <a:xfrm>
              <a:off x="8010419" y="3997674"/>
              <a:ext cx="1615440" cy="4661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36"/>
            <p:cNvSpPr/>
            <p:nvPr/>
          </p:nvSpPr>
          <p:spPr>
            <a:xfrm>
              <a:off x="8046620" y="4067422"/>
              <a:ext cx="1421826" cy="5254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37"/>
            <p:cNvSpPr txBox="1"/>
            <p:nvPr/>
          </p:nvSpPr>
          <p:spPr>
            <a:xfrm>
              <a:off x="8076225" y="4045750"/>
              <a:ext cx="1620033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物联网感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41"/>
            <p:cNvSpPr/>
            <p:nvPr/>
          </p:nvSpPr>
          <p:spPr>
            <a:xfrm>
              <a:off x="3653564" y="2638184"/>
              <a:ext cx="6666402" cy="12430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: 圆角 42"/>
            <p:cNvSpPr/>
            <p:nvPr/>
          </p:nvSpPr>
          <p:spPr>
            <a:xfrm>
              <a:off x="6082575" y="3329842"/>
              <a:ext cx="1568252" cy="47107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: 圆角 43"/>
            <p:cNvSpPr/>
            <p:nvPr/>
          </p:nvSpPr>
          <p:spPr>
            <a:xfrm>
              <a:off x="6071052" y="2727323"/>
              <a:ext cx="1580411" cy="5127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44"/>
            <p:cNvSpPr/>
            <p:nvPr/>
          </p:nvSpPr>
          <p:spPr>
            <a:xfrm>
              <a:off x="8033504" y="3286808"/>
              <a:ext cx="1450619" cy="5030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: 圆角 45"/>
            <p:cNvSpPr/>
            <p:nvPr/>
          </p:nvSpPr>
          <p:spPr>
            <a:xfrm flipV="1">
              <a:off x="8033504" y="2715539"/>
              <a:ext cx="1450619" cy="5245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46"/>
            <p:cNvSpPr txBox="1"/>
            <p:nvPr/>
          </p:nvSpPr>
          <p:spPr>
            <a:xfrm>
              <a:off x="6126061" y="3278949"/>
              <a:ext cx="1384462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病虫害预报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47"/>
            <p:cNvSpPr txBox="1"/>
            <p:nvPr/>
          </p:nvSpPr>
          <p:spPr>
            <a:xfrm>
              <a:off x="6273113" y="2706552"/>
              <a:ext cx="1341112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气象预警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48"/>
            <p:cNvSpPr txBox="1"/>
            <p:nvPr/>
          </p:nvSpPr>
          <p:spPr>
            <a:xfrm>
              <a:off x="8224953" y="2687451"/>
              <a:ext cx="1230822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长势预报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52"/>
            <p:cNvSpPr txBox="1"/>
            <p:nvPr/>
          </p:nvSpPr>
          <p:spPr>
            <a:xfrm>
              <a:off x="8224953" y="3286808"/>
              <a:ext cx="1468371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产量预估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81"/>
            <p:cNvSpPr/>
            <p:nvPr/>
          </p:nvSpPr>
          <p:spPr>
            <a:xfrm>
              <a:off x="2018923" y="1650717"/>
              <a:ext cx="8322568" cy="88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: 圆角 129"/>
            <p:cNvSpPr/>
            <p:nvPr/>
          </p:nvSpPr>
          <p:spPr>
            <a:xfrm>
              <a:off x="5324182" y="1893294"/>
              <a:ext cx="1626926" cy="49683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: 圆角 131"/>
            <p:cNvSpPr/>
            <p:nvPr/>
          </p:nvSpPr>
          <p:spPr>
            <a:xfrm>
              <a:off x="7614225" y="1884127"/>
              <a:ext cx="1626926" cy="5078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33"/>
            <p:cNvSpPr txBox="1"/>
            <p:nvPr/>
          </p:nvSpPr>
          <p:spPr>
            <a:xfrm>
              <a:off x="5509675" y="1852869"/>
              <a:ext cx="1350140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环境大数据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135"/>
            <p:cNvSpPr txBox="1"/>
            <p:nvPr/>
          </p:nvSpPr>
          <p:spPr>
            <a:xfrm>
              <a:off x="7775666" y="1850219"/>
              <a:ext cx="1364129" cy="577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作物大数据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37"/>
            <p:cNvSpPr/>
            <p:nvPr/>
          </p:nvSpPr>
          <p:spPr>
            <a:xfrm>
              <a:off x="2025339" y="2638184"/>
              <a:ext cx="1557227" cy="21678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: 圆角 143"/>
            <p:cNvSpPr/>
            <p:nvPr/>
          </p:nvSpPr>
          <p:spPr>
            <a:xfrm>
              <a:off x="2056129" y="3433257"/>
              <a:ext cx="1455103" cy="44937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45"/>
            <p:cNvSpPr txBox="1"/>
            <p:nvPr/>
          </p:nvSpPr>
          <p:spPr>
            <a:xfrm>
              <a:off x="2099475" y="3383456"/>
              <a:ext cx="1364604" cy="52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作物生长模型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: 圆角 147"/>
            <p:cNvSpPr/>
            <p:nvPr/>
          </p:nvSpPr>
          <p:spPr>
            <a:xfrm>
              <a:off x="2056130" y="3931463"/>
              <a:ext cx="1455100" cy="4043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149"/>
            <p:cNvSpPr/>
            <p:nvPr/>
          </p:nvSpPr>
          <p:spPr>
            <a:xfrm>
              <a:off x="2056129" y="4361813"/>
              <a:ext cx="1455101" cy="3922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153"/>
            <p:cNvSpPr txBox="1"/>
            <p:nvPr/>
          </p:nvSpPr>
          <p:spPr>
            <a:xfrm>
              <a:off x="2240136" y="4279378"/>
              <a:ext cx="1146280" cy="52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病虫害模型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155"/>
            <p:cNvSpPr txBox="1"/>
            <p:nvPr/>
          </p:nvSpPr>
          <p:spPr>
            <a:xfrm>
              <a:off x="2333213" y="3883565"/>
              <a:ext cx="1247654" cy="52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气象模型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159"/>
            <p:cNvSpPr/>
            <p:nvPr/>
          </p:nvSpPr>
          <p:spPr>
            <a:xfrm>
              <a:off x="3822723" y="2953772"/>
              <a:ext cx="2164035" cy="5715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精准农业大数据平台</a:t>
              </a:r>
              <a:endPara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159"/>
            <p:cNvSpPr/>
            <p:nvPr/>
          </p:nvSpPr>
          <p:spPr>
            <a:xfrm>
              <a:off x="3809991" y="4042404"/>
              <a:ext cx="2164035" cy="5715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</a:t>
              </a:r>
              <a:r>
                <a:rPr lang="zh-CN" altLang="en-US" sz="16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测与感知系统</a:t>
              </a:r>
              <a:endPara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159"/>
            <p:cNvSpPr/>
            <p:nvPr/>
          </p:nvSpPr>
          <p:spPr>
            <a:xfrm>
              <a:off x="2419084" y="1835609"/>
              <a:ext cx="2164035" cy="5715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智能决策模型</a:t>
              </a:r>
              <a:endPara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159"/>
            <p:cNvSpPr/>
            <p:nvPr/>
          </p:nvSpPr>
          <p:spPr>
            <a:xfrm>
              <a:off x="2200324" y="2787058"/>
              <a:ext cx="1244384" cy="51812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机理模型</a:t>
              </a:r>
              <a:endParaRPr lang="zh-CN" alt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2.9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⑥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极成立前沿技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术实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室，布局实时图像智能，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发力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1646" y="1635646"/>
            <a:ext cx="4616418" cy="32522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290" y="1851670"/>
            <a:ext cx="40003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zh-CN" altLang="en-US" dirty="0" smtClean="0">
                <a:sym typeface="Symbol" panose="05050102010706020507" pitchFamily="18" charset="2"/>
              </a:rPr>
              <a:t> </a:t>
            </a:r>
            <a:r>
              <a:rPr lang="zh-CN" altLang="en-US" sz="20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实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现快速的人脸检测、人脸比对、文字设备、文字提取等等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469" y="2779060"/>
            <a:ext cx="4217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对图像中的语义进行分析，进行场景理解，如场景主题等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795" y="3376151"/>
            <a:ext cx="3240359" cy="1511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3568" y="3784850"/>
            <a:ext cx="4217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将图像处理和智慧城市结合，实现实时的智能安防等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36097" y="1623948"/>
            <a:ext cx="3240360" cy="1637357"/>
            <a:chOff x="2166393" y="1999377"/>
            <a:chExt cx="6476136" cy="2688342"/>
          </a:xfrm>
        </p:grpSpPr>
        <p:sp>
          <p:nvSpPr>
            <p:cNvPr id="14" name="Rectangle 40"/>
            <p:cNvSpPr/>
            <p:nvPr/>
          </p:nvSpPr>
          <p:spPr>
            <a:xfrm>
              <a:off x="2166393" y="1999377"/>
              <a:ext cx="6476136" cy="268834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算法层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40"/>
            <p:cNvSpPr/>
            <p:nvPr/>
          </p:nvSpPr>
          <p:spPr>
            <a:xfrm>
              <a:off x="2316790" y="2263447"/>
              <a:ext cx="1440000" cy="158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文字识别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40"/>
            <p:cNvSpPr/>
            <p:nvPr/>
          </p:nvSpPr>
          <p:spPr>
            <a:xfrm>
              <a:off x="3894389" y="2263447"/>
              <a:ext cx="1440000" cy="158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图像识别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40"/>
            <p:cNvSpPr/>
            <p:nvPr/>
          </p:nvSpPr>
          <p:spPr>
            <a:xfrm>
              <a:off x="5482148" y="2263447"/>
              <a:ext cx="1440000" cy="158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图像检索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41"/>
            <p:cNvSpPr/>
            <p:nvPr/>
          </p:nvSpPr>
          <p:spPr>
            <a:xfrm>
              <a:off x="5579410" y="2519413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人脸比对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41"/>
            <p:cNvSpPr/>
            <p:nvPr/>
          </p:nvSpPr>
          <p:spPr>
            <a:xfrm>
              <a:off x="5579410" y="2964179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以图搜图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41"/>
            <p:cNvSpPr/>
            <p:nvPr/>
          </p:nvSpPr>
          <p:spPr>
            <a:xfrm>
              <a:off x="5583217" y="3405654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40"/>
            <p:cNvSpPr/>
            <p:nvPr/>
          </p:nvSpPr>
          <p:spPr>
            <a:xfrm>
              <a:off x="7059747" y="2263447"/>
              <a:ext cx="1440000" cy="158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场景识别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Rectangle 41"/>
            <p:cNvSpPr/>
            <p:nvPr/>
          </p:nvSpPr>
          <p:spPr>
            <a:xfrm>
              <a:off x="7146849" y="2519413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游行识别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41"/>
            <p:cNvSpPr/>
            <p:nvPr/>
          </p:nvSpPr>
          <p:spPr>
            <a:xfrm>
              <a:off x="7146849" y="2964179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涉暴识别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41"/>
            <p:cNvSpPr/>
            <p:nvPr/>
          </p:nvSpPr>
          <p:spPr>
            <a:xfrm>
              <a:off x="7150656" y="3405654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41"/>
            <p:cNvSpPr/>
            <p:nvPr/>
          </p:nvSpPr>
          <p:spPr>
            <a:xfrm>
              <a:off x="2453771" y="2519413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证照</a:t>
              </a:r>
              <a:r>
                <a:rPr lang="en-US" altLang="zh-CN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</a:t>
              </a:r>
              <a:endParaRPr lang="en-US" altLang="zh-CN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41"/>
            <p:cNvSpPr/>
            <p:nvPr/>
          </p:nvSpPr>
          <p:spPr>
            <a:xfrm>
              <a:off x="2453771" y="2964179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场景图片</a:t>
              </a:r>
              <a:endParaRPr lang="en-US" altLang="zh-CN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文字提取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41"/>
            <p:cNvSpPr/>
            <p:nvPr/>
          </p:nvSpPr>
          <p:spPr>
            <a:xfrm>
              <a:off x="2457578" y="3405654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41"/>
            <p:cNvSpPr/>
            <p:nvPr/>
          </p:nvSpPr>
          <p:spPr>
            <a:xfrm>
              <a:off x="3997497" y="2519413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人脸检测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41"/>
            <p:cNvSpPr/>
            <p:nvPr/>
          </p:nvSpPr>
          <p:spPr>
            <a:xfrm>
              <a:off x="3997497" y="2964179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物品识别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41"/>
            <p:cNvSpPr/>
            <p:nvPr/>
          </p:nvSpPr>
          <p:spPr>
            <a:xfrm>
              <a:off x="4001304" y="3405654"/>
              <a:ext cx="1260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40"/>
            <p:cNvSpPr/>
            <p:nvPr/>
          </p:nvSpPr>
          <p:spPr>
            <a:xfrm>
              <a:off x="2316792" y="3953571"/>
              <a:ext cx="1550524" cy="63506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图像处理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Rectangle 41"/>
            <p:cNvSpPr/>
            <p:nvPr/>
          </p:nvSpPr>
          <p:spPr>
            <a:xfrm>
              <a:off x="2393260" y="4189746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图像建模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41"/>
            <p:cNvSpPr/>
            <p:nvPr/>
          </p:nvSpPr>
          <p:spPr>
            <a:xfrm>
              <a:off x="3118159" y="4189746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数据增强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40"/>
            <p:cNvSpPr/>
            <p:nvPr/>
          </p:nvSpPr>
          <p:spPr>
            <a:xfrm>
              <a:off x="3913134" y="3946531"/>
              <a:ext cx="2250510" cy="64210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深度学习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Rectangle 41"/>
            <p:cNvSpPr/>
            <p:nvPr/>
          </p:nvSpPr>
          <p:spPr>
            <a:xfrm>
              <a:off x="3963205" y="4186028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表示学习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41"/>
            <p:cNvSpPr/>
            <p:nvPr/>
          </p:nvSpPr>
          <p:spPr>
            <a:xfrm>
              <a:off x="4695481" y="4193068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40"/>
            <p:cNvSpPr/>
            <p:nvPr/>
          </p:nvSpPr>
          <p:spPr>
            <a:xfrm>
              <a:off x="6237294" y="3953571"/>
              <a:ext cx="2260129" cy="64210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dash"/>
              <a:miter lim="800000"/>
            </a:ln>
            <a:effectLst/>
          </p:spPr>
          <p:txBody>
            <a:bodyPr lIns="72000" tIns="36000" rIns="36000" bIns="0" rtlCol="0" anchor="t"/>
            <a:lstStyle/>
            <a:p>
              <a:pPr marL="0" marR="0" lvl="0" indent="0" algn="ctr" defTabSz="15360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kern="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41"/>
            <p:cNvSpPr/>
            <p:nvPr/>
          </p:nvSpPr>
          <p:spPr>
            <a:xfrm>
              <a:off x="6286627" y="4193068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特征工程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1"/>
            <p:cNvSpPr/>
            <p:nvPr/>
          </p:nvSpPr>
          <p:spPr>
            <a:xfrm>
              <a:off x="7025785" y="4194720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度量学习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41"/>
            <p:cNvSpPr/>
            <p:nvPr/>
          </p:nvSpPr>
          <p:spPr>
            <a:xfrm>
              <a:off x="7756202" y="4193141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图模型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429840" y="4191002"/>
              <a:ext cx="702000" cy="360000"/>
            </a:xfrm>
            <a:prstGeom prst="rect">
              <a:avLst/>
            </a:prstGeom>
            <a:solidFill>
              <a:srgbClr val="4572C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5360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时序模型</a:t>
              </a:r>
              <a:endParaRPr 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7020" y="207645"/>
            <a:ext cx="1566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2.10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1626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现有工作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⑦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56084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造国际一流的精准、实时、局部气候预测技术与系统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5" name="Diagram 15"/>
          <p:cNvGraphicFramePr/>
          <p:nvPr/>
        </p:nvGraphicFramePr>
        <p:xfrm>
          <a:off x="323528" y="1423067"/>
          <a:ext cx="8581906" cy="137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6" name="Picture 2" descr="Image result for weather st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4921"/>
            <a:ext cx="18192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75" y="2681697"/>
            <a:ext cx="1819275" cy="22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/>
          <p:cNvPicPr>
            <a:picLocks noChangeAspect="1"/>
          </p:cNvPicPr>
          <p:nvPr/>
        </p:nvPicPr>
        <p:blipFill rotWithShape="1">
          <a:blip r:embed="rId8"/>
          <a:srcRect l="20121" r="16181"/>
          <a:stretch>
            <a:fillRect/>
          </a:stretch>
        </p:blipFill>
        <p:spPr>
          <a:xfrm>
            <a:off x="2555776" y="2656968"/>
            <a:ext cx="1819275" cy="2216606"/>
          </a:xfrm>
          <a:prstGeom prst="rect">
            <a:avLst/>
          </a:prstGeom>
        </p:spPr>
      </p:pic>
      <p:pic>
        <p:nvPicPr>
          <p:cNvPr id="49" name="Picture 10" descr="Image result for agrecultur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90" b="7945"/>
          <a:stretch>
            <a:fillRect/>
          </a:stretch>
        </p:blipFill>
        <p:spPr bwMode="auto">
          <a:xfrm>
            <a:off x="7081723" y="2681697"/>
            <a:ext cx="1865057" cy="76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Image result for icy traff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3" y="3449866"/>
            <a:ext cx="1865057" cy="7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Image result for water garb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3" y="4191433"/>
            <a:ext cx="1865057" cy="69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4019245" y="24580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133" y="309104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59980" y="245807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6742" y="309104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中心简介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19245" y="120292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8133" y="126622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959980" y="120292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6742" y="126622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84" y="1975941"/>
            <a:ext cx="215011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0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40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4"/>
          <p:cNvSpPr/>
          <p:nvPr/>
        </p:nvSpPr>
        <p:spPr bwMode="auto">
          <a:xfrm>
            <a:off x="4019245" y="3122528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4038133" y="3185825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4959980" y="3122528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5166742" y="3185825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中心优势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/>
          <p:nvPr/>
        </p:nvSpPr>
        <p:spPr bwMode="auto">
          <a:xfrm>
            <a:off x="4019245" y="405407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4038133" y="411737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26"/>
          <p:cNvSpPr/>
          <p:nvPr/>
        </p:nvSpPr>
        <p:spPr bwMode="auto">
          <a:xfrm>
            <a:off x="4959980" y="405407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166742" y="411737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/>
          <p:cNvSpPr/>
          <p:nvPr/>
        </p:nvSpPr>
        <p:spPr bwMode="auto">
          <a:xfrm>
            <a:off x="4009720" y="2171591"/>
            <a:ext cx="715449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4028608" y="2234888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4950455" y="2171591"/>
            <a:ext cx="3087082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5157217" y="2234888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师资力量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3.1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中心主任</a:t>
            </a:r>
            <a:endParaRPr lang="zh-CN" altLang="en-US" sz="28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2005" y="1133475"/>
            <a:ext cx="751649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物智中心主任</a:t>
            </a:r>
            <a:r>
              <a:rPr lang="zh-CN" altLang="en-US" b="1"/>
              <a:t>刘劼教授</a:t>
            </a:r>
            <a:r>
              <a:rPr lang="zh-CN" altLang="en-US"/>
              <a:t>是哈工大（深圳）讲席教授、人工智能研究院院长、物联网智能技术工信部重点实验室主任、ACMSIGBED China主席。IEEE Fellow、ACM杰出科学家和清华企业家协会会员。他在清华大学自动化系获学士和硕士学位，在加州大学伯克利分校EECS取得博士学位。曾任微软研究院首席研究员，公司合伙人和研发总监。主要研究是方向物联网智能系统（AIoT）方向，特别是智能感知、定位与移动计算、嵌入式系统设计和高能效计算。他在物联网、移动与边缘计算、和智能计算物理系统方面发表过 120余篇论文（Hindex=66）,获 6次最佳论文奖，并申请和获批了100余项专利。研究成果曾被纽约时报、MIT技术回顾、及CNet等媒体报道。正担任和担任过国际顶会CPS-IoT Week、IPSN和 SenSys等会议的指导委员会主席、大会主席和程序委员会主席和期刊的副主编。在学术研究之外，还在微软成功孵化了智能零售产品、领导了泛在智能研发团队，并指导多家初创公司。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3.2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其他教师</a:t>
            </a:r>
            <a:endParaRPr lang="zh-CN" altLang="en-US" sz="28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2005" y="1133475"/>
            <a:ext cx="751649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物智中心导师还包括中心副主任、计算机学院副院长李治军教授（博士生导师、国家精品在线开放课程《操作系统》负责人）、王强教授（博士生导师、IEEE仪器与测量协会会员）、金晶教授（博士生导师、航天学院控制科学与工程系副主任 /教学委员会副主任）、王玲教授（美国内华达大学博士）、李峰副研究员（美国宾州州立大学博士）、张浩副研究员、姜京池助理教授，和深圳校区的陈斌研究员（人工智能博士生导师）、郑榕客座教授（McMaster大学终身正教授），李欢研究员（美国麻省大学博士、IEEE高级会员）、王勃然助理研究员等老师，并与计算机、自动化、电信、土木、环境等多个校内学科有密切合作。教师中多人有加州大学伯克利分校、明尼苏达州立大学、约翰霍普金斯大学等名校的访问经历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4019245" y="24580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133" y="309104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59980" y="245807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6742" y="309104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中心简介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19245" y="120292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8133" y="126622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959980" y="120292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6742" y="126622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84" y="1975941"/>
            <a:ext cx="215011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0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40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4"/>
          <p:cNvSpPr/>
          <p:nvPr/>
        </p:nvSpPr>
        <p:spPr bwMode="auto">
          <a:xfrm>
            <a:off x="4019245" y="218971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4038133" y="225301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4959980" y="218971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5166742" y="225301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师资力量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/>
          <p:nvPr/>
        </p:nvSpPr>
        <p:spPr bwMode="auto">
          <a:xfrm>
            <a:off x="4019245" y="405407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4038133" y="411737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26"/>
          <p:cNvSpPr/>
          <p:nvPr/>
        </p:nvSpPr>
        <p:spPr bwMode="auto">
          <a:xfrm>
            <a:off x="4959980" y="405407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166742" y="411737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19245" y="3121551"/>
            <a:ext cx="715449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8133" y="3184848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8"/>
          <p:cNvSpPr/>
          <p:nvPr/>
        </p:nvSpPr>
        <p:spPr bwMode="auto">
          <a:xfrm>
            <a:off x="4959980" y="3121551"/>
            <a:ext cx="3087082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5166742" y="3184848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中心优势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019245" y="316121"/>
            <a:ext cx="715449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8133" y="379418"/>
            <a:ext cx="76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0</a:t>
            </a:r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9980" y="316121"/>
            <a:ext cx="3087082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66742" y="379418"/>
            <a:ext cx="27491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中心简介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019245" y="126180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133" y="1325104"/>
            <a:ext cx="76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59980" y="1261807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6742" y="1325104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19245" y="220749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8133" y="2270790"/>
            <a:ext cx="76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959980" y="220749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6742" y="227079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师资力量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84" y="1975941"/>
            <a:ext cx="215011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0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40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4"/>
          <p:cNvSpPr/>
          <p:nvPr/>
        </p:nvSpPr>
        <p:spPr bwMode="auto">
          <a:xfrm>
            <a:off x="4019245" y="3122528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4038133" y="3185825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4959980" y="3122528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5166742" y="3185825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中心优势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/>
          <p:nvPr/>
        </p:nvSpPr>
        <p:spPr bwMode="auto">
          <a:xfrm>
            <a:off x="4019245" y="405407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4038133" y="411737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26"/>
          <p:cNvSpPr/>
          <p:nvPr/>
        </p:nvSpPr>
        <p:spPr bwMode="auto">
          <a:xfrm>
            <a:off x="4959980" y="405407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166742" y="411737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rgbClr val="C00000"/>
                </a:solidFill>
                <a:latin typeface="Arial Black" panose="020B0A04020102020204" pitchFamily="34" charset="0"/>
              </a:rPr>
              <a:t>4.1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26765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国际合作与交流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530" y="1521460"/>
            <a:ext cx="76314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物智中心结合学科布局，以学科建设和科学研究为导向，以国际化发展为战略目标，与领域内国际著名高校美国加州大学、耶鲁、MIT、CMU、牛津、剑桥、 ETH等进行密切的教育和学术交流，通过协调学术讲座、开展教学培训、联合 研究、学生交流访问等方式建立特有的人才输送渠道，为学生的就业以及出国深 造提供有利的条件。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rgbClr val="C00000"/>
                </a:solidFill>
                <a:latin typeface="Arial Black" panose="020B0A04020102020204" pitchFamily="34" charset="0"/>
              </a:rPr>
              <a:t>4.2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平台优势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460" y="1016635"/>
            <a:ext cx="82804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物智中心是哈工大人工智能研究院的核心团队。</a:t>
            </a:r>
            <a:endParaRPr lang="en-US" altLang="zh-CN"/>
          </a:p>
          <a:p>
            <a:r>
              <a:rPr lang="zh-CN" altLang="en-US"/>
              <a:t>       哈工大人工智能研究院成立于 2018年 5月，是哈工大跨校区、跨学科、跨模式筹建的新一代人工智能研究院。研究院注重人工智能基础研究和“人工智能+” 学科赋能，现有专兼职 IEEE Fellow 8人、ACM Fellow 2人、国家杰青 3人、长江学者 3人、万人领军 2人。研究院建有脑科学与类脑计算、感知智能、认知智能、智慧医疗与健康、智能制造、无人系统等八个研究中心。研究院交叉计算 机、控制、电信、数学、机电、环境、能源、土木、建筑、经管等多个 A类学科，是国内少有的多学科交叉科研机构。研究院同时设有哈尔滨工业大学人工智能研究院有限公司，为学生创新创业、暑期实习、和毕业就业提供机会和平台。</a:t>
            </a:r>
            <a:endParaRPr lang="zh-CN" altLang="en-US"/>
          </a:p>
          <a:p>
            <a:r>
              <a:rPr lang="zh-CN" altLang="en-US"/>
              <a:t>       哈工大物智中心拥有一流的实验空间和条件，在哈工大科技创新大厦拥有科研用房面积 500㎡，支持5G信号全覆盖。中心还与微软研究院、鹏程实验室、 国家电网、英伟达、华为、佳康、太极、哈电等有广泛合作，建有联合实验室或 紧密合作项目。本中心在继承哈工大规格功夫的基础上，积极探索产学研结合的 培育模式，为学生创造创业、实习和工作推荐等机会，助力学生未来快人一步。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rgbClr val="C00000"/>
                </a:solidFill>
                <a:latin typeface="Arial Black" panose="020B0A04020102020204" pitchFamily="34" charset="0"/>
              </a:rPr>
              <a:t>4.3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23202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学生发展优势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530" y="1521460"/>
            <a:ext cx="76314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在如今人工智能改变世界，万物互联的时代，物联网和人工智能方向人才供不应求，企业更是不惜重金吸引此类人才，物智中心的毕业生是各大企业竞相接收的对象。中心为毕业生赴</a:t>
            </a:r>
            <a:r>
              <a:rPr lang="zh-CN" altLang="en-US" b="1"/>
              <a:t>企业就业，自主创业和融资，高校任教及出国深造</a:t>
            </a:r>
            <a:r>
              <a:rPr lang="zh-CN" altLang="en-US"/>
              <a:t>提供强有力的支持。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4019245" y="24580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133" y="309104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59980" y="245807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6742" y="309104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中心简介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19245" y="120292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8133" y="126622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959980" y="120292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6742" y="126622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84" y="1975941"/>
            <a:ext cx="215011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0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40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4"/>
          <p:cNvSpPr/>
          <p:nvPr/>
        </p:nvSpPr>
        <p:spPr bwMode="auto">
          <a:xfrm>
            <a:off x="4019245" y="218971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4038133" y="225301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4959980" y="218971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5166742" y="225301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师资力量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/>
          <p:nvPr/>
        </p:nvSpPr>
        <p:spPr bwMode="auto">
          <a:xfrm>
            <a:off x="4019245" y="3121258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4038133" y="3184555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26"/>
          <p:cNvSpPr/>
          <p:nvPr/>
        </p:nvSpPr>
        <p:spPr bwMode="auto">
          <a:xfrm>
            <a:off x="4959980" y="3121258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166742" y="3184555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中心优势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0"/>
          <p:cNvSpPr/>
          <p:nvPr/>
        </p:nvSpPr>
        <p:spPr bwMode="auto">
          <a:xfrm>
            <a:off x="4009720" y="4070876"/>
            <a:ext cx="715449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4028608" y="4134173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4950455" y="4070876"/>
            <a:ext cx="3087082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5157217" y="4134173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招生说明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rgbClr val="C00000"/>
                </a:solidFill>
                <a:latin typeface="Arial Black" panose="020B0A04020102020204" pitchFamily="34" charset="0"/>
              </a:rPr>
              <a:t>5.1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招生说明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530" y="1521460"/>
            <a:ext cx="763143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1、物联网与泛在智能研究中心详细情况见网站：http://aiot.hit.edu.cn/ </a:t>
            </a:r>
            <a:endParaRPr lang="zh-CN" altLang="en-US"/>
          </a:p>
          <a:p>
            <a:r>
              <a:rPr lang="zh-CN" altLang="en-US"/>
              <a:t>2、如有意向加入我们，请发送申请邮件至：hitaiot2022stu@163.com</a:t>
            </a:r>
            <a:endParaRPr lang="zh-CN" altLang="en-US"/>
          </a:p>
          <a:p>
            <a:r>
              <a:rPr lang="zh-CN" altLang="en-US"/>
              <a:t>      邮件以“2022硕士生申请-姓名-手机号”或“2022博士生申请-姓名-手机号”命名； </a:t>
            </a:r>
            <a:endParaRPr lang="zh-CN" altLang="en-US"/>
          </a:p>
          <a:p>
            <a:r>
              <a:rPr lang="zh-CN" altLang="en-US"/>
              <a:t>      邮件中请包括： </a:t>
            </a:r>
            <a:endParaRPr lang="zh-CN" altLang="en-US"/>
          </a:p>
          <a:p>
            <a:r>
              <a:rPr lang="zh-CN" altLang="en-US"/>
              <a:t>      a.普通生活照的个人简历:PDF格式，包括本科及（或）硕士的项目经历、研究经历和学术/技术专长等 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b</a:t>
            </a:r>
            <a:r>
              <a:rPr lang="zh-CN" altLang="en-US"/>
              <a:t>.期望的研究方向 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c</a:t>
            </a:r>
            <a:r>
              <a:rPr lang="zh-CN" altLang="en-US"/>
              <a:t>.期望的校区和导师（如果有） </a:t>
            </a:r>
            <a:endParaRPr lang="zh-CN" altLang="en-US"/>
          </a:p>
          <a:p>
            <a:r>
              <a:rPr lang="zh-CN" altLang="en-US"/>
              <a:t>3、如有问题，可加 QQ群：854756825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176" y="3944780"/>
            <a:ext cx="9144000" cy="1219258"/>
          </a:xfrm>
          <a:prstGeom prst="rect">
            <a:avLst/>
          </a:prstGeom>
          <a:solidFill>
            <a:srgbClr val="25406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383" y="4164722"/>
            <a:ext cx="79928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欢迎你的加入！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10668" y="-25538"/>
            <a:ext cx="9318625" cy="3969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物联网智能技术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国家重点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endParaRPr lang="en-US" altLang="zh-CN" sz="28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在泛在智能的各个核心领域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强力出击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技术上打造硬核</a:t>
            </a: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应用的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兴型格局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围绕物联网智能核心展开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一三四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研究内容群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打造一支能干大事、能打大仗的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百人团队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不断承担项目、凝练成果，逐步打造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国家重器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23478"/>
            <a:ext cx="1695001" cy="16561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1.1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中心简介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935" y="1229360"/>
            <a:ext cx="73679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哈尔滨工业大学</a:t>
            </a:r>
            <a:r>
              <a:rPr lang="zh-CN" altLang="en-US" b="1"/>
              <a:t>物联网与泛在智能研究中心</a:t>
            </a:r>
            <a:r>
              <a:rPr lang="zh-CN" altLang="en-US"/>
              <a:t>（以下简称物智中心）成立于 2019年，是依托哈工大计算机科学与技术学院、哈工大人工智能研究院、 哈工大深圳国际人工智能研究院建立的跨校区、跨学科交叉学科研究机构。</a:t>
            </a:r>
            <a:endParaRPr lang="zh-CN" altLang="en-US"/>
          </a:p>
          <a:p>
            <a:r>
              <a:rPr lang="zh-CN" altLang="en-US"/>
              <a:t>        物智中心于 2019年成立同年获批“物联网智能技术”工信部重点实验室，集中在物联网、5G、智能系统和人工智能的结合，及相关理论、技术和应用研究开展科研工作。本中心现面向计算机学科、控制学科和人工智能交叉方向招收硕士和博士研究生。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1.2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中心发展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683568" y="2643757"/>
            <a:ext cx="7632848" cy="360040"/>
          </a:xfrm>
          <a:prstGeom prst="rightArrow">
            <a:avLst/>
          </a:prstGeom>
          <a:solidFill>
            <a:srgbClr val="25406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115616" y="2067694"/>
            <a:ext cx="0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" name="Rounded Rectangle 6"/>
          <p:cNvSpPr/>
          <p:nvPr/>
        </p:nvSpPr>
        <p:spPr bwMode="auto">
          <a:xfrm>
            <a:off x="488514" y="1170572"/>
            <a:ext cx="1347182" cy="111314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月刘劼教授回国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1187624" y="2859781"/>
            <a:ext cx="0" cy="6136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30" name="Rounded Rectangle 29"/>
          <p:cNvSpPr/>
          <p:nvPr/>
        </p:nvSpPr>
        <p:spPr bwMode="auto">
          <a:xfrm>
            <a:off x="107504" y="3369171"/>
            <a:ext cx="2232248" cy="11671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月刘劼教授、李治军教授、金晶教授、王玲教授研讨研究方向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3419872" y="2787774"/>
            <a:ext cx="0" cy="5760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34" name="Rounded Rectangle 33"/>
          <p:cNvSpPr/>
          <p:nvPr/>
        </p:nvSpPr>
        <p:spPr bwMode="auto">
          <a:xfrm>
            <a:off x="2478464" y="3363835"/>
            <a:ext cx="1949520" cy="1172456"/>
          </a:xfrm>
          <a:prstGeom prst="roundRect">
            <a:avLst/>
          </a:prstGeom>
          <a:solidFill>
            <a:srgbClr val="4F81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份物智中心招收硕士、博士共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2771800" y="2139702"/>
            <a:ext cx="0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4" name="Rounded Rectangle 13"/>
          <p:cNvSpPr/>
          <p:nvPr/>
        </p:nvSpPr>
        <p:spPr bwMode="auto">
          <a:xfrm>
            <a:off x="2051720" y="1183273"/>
            <a:ext cx="1440160" cy="110044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月学院挂牌物智中心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427984" y="2160027"/>
            <a:ext cx="0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8" name="Rounded Rectangle 17"/>
          <p:cNvSpPr/>
          <p:nvPr/>
        </p:nvSpPr>
        <p:spPr bwMode="auto">
          <a:xfrm>
            <a:off x="3707904" y="1203598"/>
            <a:ext cx="1368152" cy="110044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月举办嵌入式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际大会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5853536" y="2800462"/>
            <a:ext cx="0" cy="5760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1" name="Rounded Rectangle 20"/>
          <p:cNvSpPr/>
          <p:nvPr/>
        </p:nvSpPr>
        <p:spPr bwMode="auto">
          <a:xfrm>
            <a:off x="4566696" y="3371335"/>
            <a:ext cx="2649687" cy="1172456"/>
          </a:xfrm>
          <a:prstGeom prst="roundRect">
            <a:avLst/>
          </a:prstGeom>
          <a:solidFill>
            <a:srgbClr val="4F81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月间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到智慧农业、智能家居、智慧城市、华为合作项目经费近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6012160" y="2160027"/>
            <a:ext cx="0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3" name="Rounded Rectangle 22"/>
          <p:cNvSpPr/>
          <p:nvPr/>
        </p:nvSpPr>
        <p:spPr bwMode="auto">
          <a:xfrm>
            <a:off x="5292080" y="1203598"/>
            <a:ext cx="1368152" cy="110044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月中心现有博士硕士超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8100392" y="2160027"/>
            <a:ext cx="0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5" name="Rounded Rectangle 24"/>
          <p:cNvSpPr/>
          <p:nvPr/>
        </p:nvSpPr>
        <p:spPr bwMode="auto">
          <a:xfrm>
            <a:off x="7164288" y="1203598"/>
            <a:ext cx="1872208" cy="1100446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日举行首次中心开学典礼，重装出发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7884368" y="2859781"/>
            <a:ext cx="0" cy="5760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7" name="Rounded Rectangle 26"/>
          <p:cNvSpPr/>
          <p:nvPr/>
        </p:nvSpPr>
        <p:spPr bwMode="auto">
          <a:xfrm>
            <a:off x="7322913" y="3371335"/>
            <a:ext cx="1137519" cy="1159768"/>
          </a:xfrm>
          <a:prstGeom prst="roundRect">
            <a:avLst/>
          </a:prstGeom>
          <a:solidFill>
            <a:srgbClr val="4F81B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月拿到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NSFC 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019245" y="1226076"/>
            <a:ext cx="715449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8133" y="1289373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9980" y="1226076"/>
            <a:ext cx="3087082" cy="64807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66742" y="1289373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研究方向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019245" y="24580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8133" y="309104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959980" y="245807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6742" y="309104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中心简介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019245" y="220749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8133" y="2270790"/>
            <a:ext cx="76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959980" y="220749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6742" y="227079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师资力量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184" y="1975941"/>
            <a:ext cx="2150110" cy="1137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40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40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4"/>
          <p:cNvSpPr/>
          <p:nvPr/>
        </p:nvSpPr>
        <p:spPr bwMode="auto">
          <a:xfrm>
            <a:off x="4019245" y="3122528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4038133" y="3185825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4959980" y="3122528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TextBox 27"/>
          <p:cNvSpPr txBox="1"/>
          <p:nvPr/>
        </p:nvSpPr>
        <p:spPr>
          <a:xfrm>
            <a:off x="5166742" y="3185825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中心优势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/>
          <p:nvPr/>
        </p:nvSpPr>
        <p:spPr bwMode="auto">
          <a:xfrm>
            <a:off x="4019245" y="405407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4038133" y="4117370"/>
            <a:ext cx="7685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26"/>
          <p:cNvSpPr/>
          <p:nvPr/>
        </p:nvSpPr>
        <p:spPr bwMode="auto">
          <a:xfrm>
            <a:off x="4959980" y="4054073"/>
            <a:ext cx="3087082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166742" y="4117370"/>
            <a:ext cx="27491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招生说明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2.1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科研方向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3" name="组合 2"/>
          <p:cNvGrpSpPr/>
          <p:nvPr/>
        </p:nvGrpSpPr>
        <p:grpSpPr>
          <a:xfrm>
            <a:off x="827584" y="1947912"/>
            <a:ext cx="2885825" cy="1995383"/>
            <a:chOff x="3419482" y="1910313"/>
            <a:chExt cx="2484566" cy="1893804"/>
          </a:xfrm>
        </p:grpSpPr>
        <p:grpSp>
          <p:nvGrpSpPr>
            <p:cNvPr id="14" name="ïsļíďè"/>
            <p:cNvGrpSpPr/>
            <p:nvPr/>
          </p:nvGrpSpPr>
          <p:grpSpPr>
            <a:xfrm>
              <a:off x="3419482" y="1910313"/>
              <a:ext cx="2484566" cy="1893804"/>
              <a:chOff x="4379305" y="2108034"/>
              <a:chExt cx="2973417" cy="2266420"/>
            </a:xfrm>
          </p:grpSpPr>
          <p:sp>
            <p:nvSpPr>
              <p:cNvPr id="19" name="îslídé"/>
              <p:cNvSpPr/>
              <p:nvPr/>
            </p:nvSpPr>
            <p:spPr>
              <a:xfrm rot="10800000">
                <a:off x="5866015" y="2108034"/>
                <a:ext cx="1486707" cy="1486710"/>
              </a:xfrm>
              <a:prstGeom prst="teardrop">
                <a:avLst/>
              </a:prstGeom>
              <a:solidFill>
                <a:srgbClr val="0054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iŝļïďê"/>
              <p:cNvSpPr/>
              <p:nvPr/>
            </p:nvSpPr>
            <p:spPr>
              <a:xfrm>
                <a:off x="4379305" y="2887743"/>
                <a:ext cx="1486710" cy="1486711"/>
              </a:xfrm>
              <a:prstGeom prst="teardrop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sp>
          <p:nvSpPr>
            <p:cNvPr id="17" name="îṡ1íde"/>
            <p:cNvSpPr txBox="1"/>
            <p:nvPr/>
          </p:nvSpPr>
          <p:spPr>
            <a:xfrm rot="121918">
              <a:off x="3602363" y="2990623"/>
              <a:ext cx="876522" cy="37003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en-US" altLang="zh-CN" sz="3200" b="1" i="1" dirty="0">
                  <a:solidFill>
                    <a:srgbClr val="00549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IoT</a:t>
              </a:r>
              <a:endParaRPr lang="zh-CN" altLang="en-US" sz="3200" i="1" dirty="0">
                <a:solidFill>
                  <a:srgbClr val="0054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65"/>
            <p:cNvSpPr/>
            <p:nvPr/>
          </p:nvSpPr>
          <p:spPr>
            <a:xfrm>
              <a:off x="4977285" y="2313220"/>
              <a:ext cx="450926" cy="442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endParaRPr lang="zh-CN" altLang="en-US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79512" y="794059"/>
            <a:ext cx="443916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物联网人工智能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en-US" altLang="zh-CN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Artificial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Intelligence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Things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27984" y="909474"/>
            <a:ext cx="4176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b="1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级以上科研平台</a:t>
            </a:r>
            <a:endParaRPr lang="zh-CN" altLang="zh-CN" sz="2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4500" y="1779074"/>
            <a:ext cx="3339505" cy="21985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1619672" y="4391404"/>
            <a:ext cx="360040" cy="36004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23728" y="4155926"/>
            <a:ext cx="5184576" cy="830997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物联网智能技术国家重点实验室</a:t>
            </a:r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是我们奋斗的目标</a:t>
            </a:r>
            <a:endParaRPr lang="zh-CN" altLang="zh-CN" sz="2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2.2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科研定位</a:t>
            </a:r>
            <a:endParaRPr lang="zh-CN" alt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0628" y="833589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图像智能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069" y="1383715"/>
            <a:ext cx="1521667" cy="966439"/>
          </a:xfrm>
          <a:prstGeom prst="rect">
            <a:avLst/>
          </a:prstGeom>
        </p:spPr>
      </p:pic>
      <p:pic>
        <p:nvPicPr>
          <p:cNvPr id="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83715"/>
            <a:ext cx="1512168" cy="9813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94605" y="815383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语言智能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55" y="1308832"/>
            <a:ext cx="1682476" cy="1159978"/>
          </a:xfrm>
          <a:prstGeom prst="rect">
            <a:avLst/>
          </a:prstGeom>
        </p:spPr>
      </p:pic>
      <p:pic>
        <p:nvPicPr>
          <p:cNvPr id="29" name="Picture 2" descr="C:\Users\qq\Documents\2015年底汇报\demo示例2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660232" y="1345336"/>
            <a:ext cx="1656184" cy="1004818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3694451" y="2537633"/>
            <a:ext cx="1518364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en-US" altLang="zh-CN" sz="2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271531"/>
            <a:ext cx="2664296" cy="1465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3263142"/>
            <a:ext cx="2067522" cy="1553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211" y="3286451"/>
            <a:ext cx="2777213" cy="15304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2.3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8394" y="1016469"/>
            <a:ext cx="4047490" cy="3415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 网络与智能物联  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嵌入式与边缘计算  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计算机视觉与智能感知  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群智感知  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自然语言处理与知识工程  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自主智能无人系统</a:t>
            </a:r>
            <a:endParaRPr lang="en-US" altLang="zh-CN" sz="2400" b="1" dirty="0" smtClean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86747" y="207680"/>
            <a:ext cx="1065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2.4</a:t>
            </a:r>
            <a:endParaRPr lang="zh-CN" altLang="en-US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2851" y="300013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现有工作</a:t>
            </a:r>
            <a:endParaRPr lang="zh-CN" altLang="en-US" sz="28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646" y="987574"/>
            <a:ext cx="511962" cy="50405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 dirty="0" smtClean="0">
                <a:solidFill>
                  <a:schemeClr val="bg1"/>
                </a:solidFill>
              </a:rPr>
              <a:t>①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616" y="1007899"/>
            <a:ext cx="72728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深度合作，就物联网人工智能核心开展深入研究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1646" y="1635646"/>
            <a:ext cx="8144810" cy="13913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7627" y="1635646"/>
            <a:ext cx="7272808" cy="44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边云协作人工智能模型设计、训练与部署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7627" y="2099341"/>
            <a:ext cx="7272808" cy="44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数据</a:t>
            </a:r>
            <a:r>
              <a:rPr lang="en-US" altLang="zh-CN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/</a:t>
            </a: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算力不均衡环境下的工业环境联邦学习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6806" y="2563036"/>
            <a:ext cx="7272808" cy="44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深度模型与传统机器学习模型混合的联邦学习</a:t>
            </a:r>
            <a:endParaRPr lang="zh-CN" altLang="en-US" sz="20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2020" y="2563036"/>
            <a:ext cx="3823173" cy="25301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4164" y="3374974"/>
            <a:ext cx="4499320" cy="1319615"/>
            <a:chOff x="655135" y="3081954"/>
            <a:chExt cx="5963911" cy="1899404"/>
          </a:xfrm>
        </p:grpSpPr>
        <p:sp>
          <p:nvSpPr>
            <p:cNvPr id="28" name="圆角矩形 38"/>
            <p:cNvSpPr/>
            <p:nvPr/>
          </p:nvSpPr>
          <p:spPr>
            <a:xfrm>
              <a:off x="1581782" y="3963096"/>
              <a:ext cx="1479550" cy="74637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/>
                <a:t>小模型</a:t>
              </a:r>
              <a:endParaRPr kumimoji="1" lang="zh-CN" altLang="en-US" sz="2000" b="1" dirty="0"/>
            </a:p>
          </p:txBody>
        </p:sp>
        <p:sp>
          <p:nvSpPr>
            <p:cNvPr id="31" name="圆角矩形 40"/>
            <p:cNvSpPr/>
            <p:nvPr/>
          </p:nvSpPr>
          <p:spPr>
            <a:xfrm>
              <a:off x="3707904" y="3674877"/>
              <a:ext cx="2320147" cy="130648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/>
                <a:t>大模型</a:t>
              </a:r>
              <a:endParaRPr kumimoji="1" lang="zh-CN" altLang="en-US" sz="2000" b="1" dirty="0"/>
            </a:p>
          </p:txBody>
        </p:sp>
        <p:sp>
          <p:nvSpPr>
            <p:cNvPr id="32" name="右箭头 41"/>
            <p:cNvSpPr/>
            <p:nvPr/>
          </p:nvSpPr>
          <p:spPr>
            <a:xfrm>
              <a:off x="3116909" y="4241534"/>
              <a:ext cx="538646" cy="23689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36" name="右箭头 43"/>
            <p:cNvSpPr/>
            <p:nvPr/>
          </p:nvSpPr>
          <p:spPr>
            <a:xfrm>
              <a:off x="1001832" y="4264839"/>
              <a:ext cx="538646" cy="19028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37" name="右箭头 47"/>
            <p:cNvSpPr/>
            <p:nvPr/>
          </p:nvSpPr>
          <p:spPr>
            <a:xfrm>
              <a:off x="6080400" y="4257307"/>
              <a:ext cx="538646" cy="190287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38" name="矩形 49"/>
            <p:cNvSpPr/>
            <p:nvPr/>
          </p:nvSpPr>
          <p:spPr>
            <a:xfrm>
              <a:off x="655135" y="3937413"/>
              <a:ext cx="774674" cy="364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1600" b="1" dirty="0"/>
                <a:t>输入</a:t>
              </a:r>
              <a:endParaRPr kumimoji="1" lang="zh-CN" altLang="en-US" sz="1600" b="1" dirty="0"/>
            </a:p>
          </p:txBody>
        </p:sp>
        <p:sp>
          <p:nvSpPr>
            <p:cNvPr id="39" name="矩形 52"/>
            <p:cNvSpPr/>
            <p:nvPr/>
          </p:nvSpPr>
          <p:spPr>
            <a:xfrm>
              <a:off x="4013483" y="3081954"/>
              <a:ext cx="1864446" cy="496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FF0000"/>
                  </a:solidFill>
                </a:rPr>
                <a:t>Loss</a:t>
              </a:r>
              <a:r>
                <a:rPr kumimoji="1" lang="zh-CN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=</a:t>
              </a:r>
              <a:r>
                <a:rPr kumimoji="1" lang="zh-CN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?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53"/>
            <p:cNvSpPr/>
            <p:nvPr/>
          </p:nvSpPr>
          <p:spPr>
            <a:xfrm>
              <a:off x="1188751" y="3336698"/>
              <a:ext cx="2107308" cy="496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 dirty="0">
                  <a:solidFill>
                    <a:srgbClr val="FF0000"/>
                  </a:solidFill>
                </a:rPr>
                <a:t>Loss</a:t>
              </a:r>
              <a:r>
                <a:rPr kumimoji="1" lang="zh-CN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=</a:t>
              </a:r>
              <a:r>
                <a:rPr kumimoji="1" lang="zh-CN" altLang="en-US" sz="2400" b="1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b="1" dirty="0">
                  <a:solidFill>
                    <a:srgbClr val="FF0000"/>
                  </a:solidFill>
                </a:rPr>
                <a:t>??</a:t>
              </a:r>
              <a:endParaRPr kumimoji="1" lang="zh-CN" altLang="en-US" sz="20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3772</Words>
  <Application>WPS 文字</Application>
  <PresentationFormat>On-screen Show (16:9)</PresentationFormat>
  <Paragraphs>423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方正书宋_GBK</vt:lpstr>
      <vt:lpstr>Wingdings</vt:lpstr>
      <vt:lpstr>宋体</vt:lpstr>
      <vt:lpstr>汉仪书宋二KW</vt:lpstr>
      <vt:lpstr>Calibri</vt:lpstr>
      <vt:lpstr>Helvetica Neue</vt:lpstr>
      <vt:lpstr>微软雅黑</vt:lpstr>
      <vt:lpstr>汉仪旗黑</vt:lpstr>
      <vt:lpstr>Times New Roman</vt:lpstr>
      <vt:lpstr>Broadway</vt:lpstr>
      <vt:lpstr>华文行楷</vt:lpstr>
      <vt:lpstr>Arial Black</vt:lpstr>
      <vt:lpstr>华文琥珀</vt:lpstr>
      <vt:lpstr>Symbol</vt:lpstr>
      <vt:lpstr>苹方-简</vt:lpstr>
      <vt:lpstr>行楷-简</vt:lpstr>
      <vt:lpstr>宋体</vt:lpstr>
      <vt:lpstr>Arial Unicode MS</vt:lpstr>
      <vt:lpstr>宋体-简</vt:lpstr>
      <vt:lpstr>Kingsoft Sign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诚 聘 英 才</dc:title>
  <dc:creator>Fish</dc:creator>
  <cp:lastModifiedBy>jiangjingchi</cp:lastModifiedBy>
  <cp:revision>1688</cp:revision>
  <cp:lastPrinted>2021-06-04T14:48:48Z</cp:lastPrinted>
  <dcterms:created xsi:type="dcterms:W3CDTF">2021-06-04T14:48:48Z</dcterms:created>
  <dcterms:modified xsi:type="dcterms:W3CDTF">2021-06-04T14:48:48Z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